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57" r:id="rId2"/>
    <p:sldId id="258" r:id="rId3"/>
    <p:sldId id="259" r:id="rId4"/>
    <p:sldId id="261" r:id="rId5"/>
    <p:sldId id="260" r:id="rId6"/>
    <p:sldId id="265" r:id="rId7"/>
    <p:sldId id="263" r:id="rId8"/>
    <p:sldId id="264" r:id="rId9"/>
    <p:sldId id="262" r:id="rId10"/>
    <p:sldId id="266" r:id="rId11"/>
    <p:sldId id="267" r:id="rId12"/>
    <p:sldId id="268" r:id="rId13"/>
    <p:sldId id="269" r:id="rId14"/>
    <p:sldId id="270" r:id="rId15"/>
    <p:sldId id="256" r:id="rId16"/>
    <p:sldId id="271" r:id="rId17"/>
    <p:sldId id="273" r:id="rId18"/>
    <p:sldId id="272"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640437-9F33-4ADC-86DC-47823217E687}" v="9" dt="2021-02-09T17:07:43.7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324298640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65AE0F-0343-4F03-83C8-3CED784297E3}" type="datetimeFigureOut">
              <a:rPr lang="en-US" smtClean="0"/>
              <a:t>09-Feb-21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338572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1552021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329690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1881357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2383781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2905243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2830641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792268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6858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65AE0F-0343-4F03-83C8-3CED784297E3}" type="datetimeFigureOut">
              <a:rPr lang="en-US" smtClean="0"/>
              <a:t>09-Feb-21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1617357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65AE0F-0343-4F03-83C8-3CED784297E3}" type="datetimeFigureOut">
              <a:rPr lang="en-US" smtClean="0"/>
              <a:t>09-Feb-21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3322564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65AE0F-0343-4F03-83C8-3CED784297E3}" type="datetimeFigureOut">
              <a:rPr lang="en-US" smtClean="0"/>
              <a:t>09-Feb-21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83259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65AE0F-0343-4F03-83C8-3CED784297E3}" type="datetimeFigureOut">
              <a:rPr lang="en-US" smtClean="0"/>
              <a:t>09-Feb-21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115171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265AE0F-0343-4F03-83C8-3CED784297E3}" type="datetimeFigureOut">
              <a:rPr lang="en-US" smtClean="0"/>
              <a:t>09-Feb-21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718890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65AE0F-0343-4F03-83C8-3CED784297E3}" type="datetimeFigureOut">
              <a:rPr lang="en-US" smtClean="0"/>
              <a:t>09-Feb-21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2458974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65AE0F-0343-4F03-83C8-3CED784297E3}" type="datetimeFigureOut">
              <a:rPr lang="en-US" smtClean="0"/>
              <a:t>09-Feb-21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4D9AE-BA53-4AF2-8734-CEF17C69C832}" type="slidenum">
              <a:rPr lang="en-US" smtClean="0"/>
              <a:t>‹#›</a:t>
            </a:fld>
            <a:endParaRPr lang="en-US"/>
          </a:p>
        </p:txBody>
      </p:sp>
    </p:spTree>
    <p:extLst>
      <p:ext uri="{BB962C8B-B14F-4D97-AF65-F5344CB8AC3E}">
        <p14:creationId xmlns:p14="http://schemas.microsoft.com/office/powerpoint/2010/main" val="384620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65AE0F-0343-4F03-83C8-3CED784297E3}" type="datetimeFigureOut">
              <a:rPr lang="en-US" smtClean="0"/>
              <a:t>09-Feb-21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FD4D9AE-BA53-4AF2-8734-CEF17C69C832}" type="slidenum">
              <a:rPr lang="en-US" smtClean="0"/>
              <a:t>‹#›</a:t>
            </a:fld>
            <a:endParaRPr lang="en-US"/>
          </a:p>
        </p:txBody>
      </p:sp>
    </p:spTree>
    <p:extLst>
      <p:ext uri="{BB962C8B-B14F-4D97-AF65-F5344CB8AC3E}">
        <p14:creationId xmlns:p14="http://schemas.microsoft.com/office/powerpoint/2010/main" val="3403671699"/>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4AC4C-FBA0-434C-8261-11D9920313F2}"/>
              </a:ext>
            </a:extLst>
          </p:cNvPr>
          <p:cNvSpPr>
            <a:spLocks noGrp="1"/>
          </p:cNvSpPr>
          <p:nvPr>
            <p:ph type="title"/>
          </p:nvPr>
        </p:nvSpPr>
        <p:spPr/>
        <p:txBody>
          <a:bodyPr/>
          <a:lstStyle/>
          <a:p>
            <a:pPr algn="ctr"/>
            <a:r>
              <a:rPr lang="en-US" b="1" i="0" dirty="0">
                <a:effectLst/>
                <a:latin typeface="inherit"/>
              </a:rPr>
              <a:t>The Battle of Neighborhoods</a:t>
            </a:r>
            <a:endParaRPr lang="en-US" b="1" u="sng" dirty="0"/>
          </a:p>
        </p:txBody>
      </p:sp>
      <p:sp>
        <p:nvSpPr>
          <p:cNvPr id="3" name="Content Placeholder 2">
            <a:extLst>
              <a:ext uri="{FF2B5EF4-FFF2-40B4-BE49-F238E27FC236}">
                <a16:creationId xmlns:a16="http://schemas.microsoft.com/office/drawing/2014/main" id="{2D0CD192-09DC-40EB-9A2A-8B55FBEF7F24}"/>
              </a:ext>
            </a:extLst>
          </p:cNvPr>
          <p:cNvSpPr>
            <a:spLocks noGrp="1"/>
          </p:cNvSpPr>
          <p:nvPr>
            <p:ph idx="1"/>
          </p:nvPr>
        </p:nvSpPr>
        <p:spPr>
          <a:xfrm>
            <a:off x="838200" y="2903455"/>
            <a:ext cx="10515600" cy="3273507"/>
          </a:xfrm>
        </p:spPr>
        <p:txBody>
          <a:bodyPr>
            <a:normAutofit/>
          </a:bodyPr>
          <a:lstStyle/>
          <a:p>
            <a:pPr marL="0" indent="0" algn="l">
              <a:buNone/>
            </a:pPr>
            <a:r>
              <a:rPr lang="en-US" sz="2800" b="0" i="0" dirty="0">
                <a:effectLst/>
                <a:latin typeface="Helvetica Neue"/>
              </a:rPr>
              <a:t>Let's say we want to travel to Toronto. It would be very difficult to decide the neighborhood in which it would be better for as to stay during our holidays. But with this report and analysis of the data taken from Foursquare it is much easier to learn the basics for each neighborhood and make a decision.</a:t>
            </a:r>
          </a:p>
          <a:p>
            <a:pPr marL="0" indent="0">
              <a:buNone/>
            </a:pPr>
            <a:endParaRPr lang="en-US" sz="2800" dirty="0"/>
          </a:p>
        </p:txBody>
      </p:sp>
    </p:spTree>
    <p:extLst>
      <p:ext uri="{BB962C8B-B14F-4D97-AF65-F5344CB8AC3E}">
        <p14:creationId xmlns:p14="http://schemas.microsoft.com/office/powerpoint/2010/main" val="3807418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505CED1-AE91-49AB-B3B1-2243D88C1E66}"/>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t>Data frame of Restaurants</a:t>
            </a:r>
          </a:p>
        </p:txBody>
      </p:sp>
      <p:sp>
        <p:nvSpPr>
          <p:cNvPr id="12" name="Freeform 5">
            <a:extLst>
              <a:ext uri="{FF2B5EF4-FFF2-40B4-BE49-F238E27FC236}">
                <a16:creationId xmlns:a16="http://schemas.microsoft.com/office/drawing/2014/main" id="{91D0B925-2B82-4283-9A4B-26D75B37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4" name="Freeform 14">
            <a:extLst>
              <a:ext uri="{FF2B5EF4-FFF2-40B4-BE49-F238E27FC236}">
                <a16:creationId xmlns:a16="http://schemas.microsoft.com/office/drawing/2014/main" id="{9CA437C7-84DA-4869-8B01-ED2D78490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8E49678-F167-49BE-9F7A-693F682C20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3989AB63-E648-40F0-97A1-A5B87C1ED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F692CF-7BBB-46E8-ACFF-93EFB5450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3285BC-98B3-4A2A-A616-5C357EB14D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6F05B3-3344-4BA6-878B-9E4383540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782A78-EE5F-4FC6-9497-EFDB57950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ED5AE6-D5B8-4FDE-AF61-AEBE1C347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4FBD67-AA20-4E2C-A0DB-A1402FE4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F097E4-BDA7-4C1C-8EBF-054455E61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92AA45-5A4B-450D-B699-8DD0728B13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642BB7-23F8-4490-93A3-FC1493AD2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C61F0B-A9CB-4BBB-AE84-50A8DAA5F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CF85E9-8BF1-4390-8430-93CF67C497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12D5937-83B8-44DB-92EE-F8CE396281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70DE7D-2944-4F28-94F4-DB5FF3665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75C592-D23A-4D17-A5D0-1CB0A63C2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6A99D6-C0BF-40C0-BA07-7B60B3008C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DC88DB-D650-4294-944B-43B5CAB75E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45E2EA-A847-4EF1-BFFC-BE40296C6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B920C9-FFFE-4273-B2A5-A065D24314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E1355A7-015B-447B-8540-4191EAFA77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443849-1476-409B-BC52-22EE2D88F9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081A51-7D07-419B-9B62-0CCBBDC70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CD47CE7-D458-4E21-8924-2AA0E9ED1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CE023FD-9F08-4439-8FF3-52EA7A9843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28C8C7-54EA-42D6-9CEE-49852B270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34EA16-F0C9-4D15-84BF-E83A81D6B0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3FD5BE-A781-4490-AE3F-E5650DF668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A60DCE-BCDB-4F06-BAF8-4DC5591F2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8E6559-4AA5-488E-839C-44B9ABE260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764FF6-87D9-4563-B257-0901F5C04E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B52E1AD-28FF-4199-B00E-A426860CE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ED0001C-A0BE-455E-B3DE-7896C92D7A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19FC06C-2C6A-47E2-B879-A0EF41237B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A8873BC-1926-4114-BE10-E14FF64B0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439012-3E51-4D74-9FF2-780C87DB02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5FC7B3-BF05-4E37-882C-2A791A494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C567FF-44E4-4C58-959F-28D7826C3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B56B76F-8C76-4947-888A-75F5E92EF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8A492E-231C-4B89-B11A-A1CE7E1658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27E4F73-4A9F-4AA2-A6B8-3145A87A8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2AC0D9-242E-4D92-B102-221EBD6F9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A83426A-015F-4B17-9820-E6D76A383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41F0A8-7466-4B03-9EE0-4A5D15176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6F7B8C-9482-4E23-AA7F-9411BF8375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EE1D4E2-E92F-440B-A775-9B80D9AA0F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66C2472-0C84-4CEA-A6E9-5BC5A3DB30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F2AFF3-F889-4A9E-AEC1-FA94331B41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E652F4-2AFF-4616-9615-64FC697C40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78ED91D-C9D7-49CA-8718-8E7351F7E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4F29D0E-CB4D-43FB-8EFF-447A147C14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1D77EC-50A5-4994-A389-65C7770681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2CDEEE6-A2B4-45C0-B942-66306583B5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F83B12D-91B8-4D06-9DBC-0607226B5D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5594B9-1F75-4E14-AF9B-806D06683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E447488-CCC0-4267-BD73-6DC2775B1A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7E2176D-B76F-494D-AEE5-BC0E445D8C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D50096-36E6-4DE9-AEB8-A360216DC2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D6F891C-00E0-46CF-8138-64A70AEEA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D117AD0-1882-4AD9-A765-EDB9B21C53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DFCFFB0-2E4B-4B50-9297-42B1F1D5D5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66C79DB-E90E-4192-9A64-34FA2EB5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43FC299-982A-4307-97E4-00A1BDAEB7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A76C799-63FA-4767-A0FA-E018EF6EE2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22B23C3-FCEF-4BFC-AD03-17D92E07A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BF5C56D-9DBE-454E-A584-422E5FB2F8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608B5A8-9FAA-4DC0-87FC-F4D879ABE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B279D37-02D4-4925-B2DD-3765F65F7E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72009F-1FFC-4EDB-9C18-EB0F5E8B9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1FA6C71-6237-4ED8-A9BE-D15AC1111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2DD310-9B69-442B-89C0-37F7412DDA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9FE545-059E-4996-9E84-BCE18A735D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6849649-2DB2-427D-B6CB-9CFB032BF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1BAB73D-2CD4-48CF-8299-CB2B8F087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156630B-D53F-46CB-BC27-BEB8138CB5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FEC10B1-AF32-4C41-B84C-FEC99614BD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7EDD4C7-FBEF-4868-96E8-214EE6C78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E79D291-029D-40DE-B44A-B52781E97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677C5F-1BF8-4733-9E39-A570EC8F0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06F6F98D-78D5-4EE9-9B98-D7C1EF00DF4A}"/>
              </a:ext>
            </a:extLst>
          </p:cNvPr>
          <p:cNvPicPr>
            <a:picLocks noChangeAspect="1"/>
          </p:cNvPicPr>
          <p:nvPr/>
        </p:nvPicPr>
        <p:blipFill>
          <a:blip r:embed="rId4"/>
          <a:stretch>
            <a:fillRect/>
          </a:stretch>
        </p:blipFill>
        <p:spPr>
          <a:xfrm>
            <a:off x="6763367" y="1721759"/>
            <a:ext cx="4894648" cy="4649915"/>
          </a:xfrm>
          <a:prstGeom prst="rect">
            <a:avLst/>
          </a:prstGeom>
        </p:spPr>
      </p:pic>
    </p:spTree>
    <p:extLst>
      <p:ext uri="{BB962C8B-B14F-4D97-AF65-F5344CB8AC3E}">
        <p14:creationId xmlns:p14="http://schemas.microsoft.com/office/powerpoint/2010/main" val="1091896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45659E5-DB4E-4D89-A772-69A13FC3AB3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t>Data set of Bars</a:t>
            </a:r>
          </a:p>
        </p:txBody>
      </p:sp>
      <p:sp>
        <p:nvSpPr>
          <p:cNvPr id="12" name="Freeform 5">
            <a:extLst>
              <a:ext uri="{FF2B5EF4-FFF2-40B4-BE49-F238E27FC236}">
                <a16:creationId xmlns:a16="http://schemas.microsoft.com/office/drawing/2014/main" id="{91D0B925-2B82-4283-9A4B-26D75B37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4" name="Freeform 14">
            <a:extLst>
              <a:ext uri="{FF2B5EF4-FFF2-40B4-BE49-F238E27FC236}">
                <a16:creationId xmlns:a16="http://schemas.microsoft.com/office/drawing/2014/main" id="{9CA437C7-84DA-4869-8B01-ED2D78490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8E49678-F167-49BE-9F7A-693F682C20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3989AB63-E648-40F0-97A1-A5B87C1ED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F692CF-7BBB-46E8-ACFF-93EFB5450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3285BC-98B3-4A2A-A616-5C357EB14D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6F05B3-3344-4BA6-878B-9E4383540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782A78-EE5F-4FC6-9497-EFDB57950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ED5AE6-D5B8-4FDE-AF61-AEBE1C347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4FBD67-AA20-4E2C-A0DB-A1402FE4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F097E4-BDA7-4C1C-8EBF-054455E61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92AA45-5A4B-450D-B699-8DD0728B13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642BB7-23F8-4490-93A3-FC1493AD2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C61F0B-A9CB-4BBB-AE84-50A8DAA5F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CF85E9-8BF1-4390-8430-93CF67C497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12D5937-83B8-44DB-92EE-F8CE396281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70DE7D-2944-4F28-94F4-DB5FF3665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75C592-D23A-4D17-A5D0-1CB0A63C2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6A99D6-C0BF-40C0-BA07-7B60B3008C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DC88DB-D650-4294-944B-43B5CAB75E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45E2EA-A847-4EF1-BFFC-BE40296C6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B920C9-FFFE-4273-B2A5-A065D24314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E1355A7-015B-447B-8540-4191EAFA77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443849-1476-409B-BC52-22EE2D88F9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081A51-7D07-419B-9B62-0CCBBDC70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CD47CE7-D458-4E21-8924-2AA0E9ED1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CE023FD-9F08-4439-8FF3-52EA7A9843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28C8C7-54EA-42D6-9CEE-49852B270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34EA16-F0C9-4D15-84BF-E83A81D6B0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3FD5BE-A781-4490-AE3F-E5650DF668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A60DCE-BCDB-4F06-BAF8-4DC5591F2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8E6559-4AA5-488E-839C-44B9ABE260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764FF6-87D9-4563-B257-0901F5C04E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B52E1AD-28FF-4199-B00E-A426860CE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ED0001C-A0BE-455E-B3DE-7896C92D7A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19FC06C-2C6A-47E2-B879-A0EF41237B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A8873BC-1926-4114-BE10-E14FF64B0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439012-3E51-4D74-9FF2-780C87DB02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5FC7B3-BF05-4E37-882C-2A791A494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C567FF-44E4-4C58-959F-28D7826C3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B56B76F-8C76-4947-888A-75F5E92EF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8A492E-231C-4B89-B11A-A1CE7E1658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27E4F73-4A9F-4AA2-A6B8-3145A87A8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2AC0D9-242E-4D92-B102-221EBD6F9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A83426A-015F-4B17-9820-E6D76A383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41F0A8-7466-4B03-9EE0-4A5D15176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6F7B8C-9482-4E23-AA7F-9411BF8375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EE1D4E2-E92F-440B-A775-9B80D9AA0F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66C2472-0C84-4CEA-A6E9-5BC5A3DB30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F2AFF3-F889-4A9E-AEC1-FA94331B41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E652F4-2AFF-4616-9615-64FC697C40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78ED91D-C9D7-49CA-8718-8E7351F7E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4F29D0E-CB4D-43FB-8EFF-447A147C14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1D77EC-50A5-4994-A389-65C7770681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2CDEEE6-A2B4-45C0-B942-66306583B5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F83B12D-91B8-4D06-9DBC-0607226B5D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5594B9-1F75-4E14-AF9B-806D06683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E447488-CCC0-4267-BD73-6DC2775B1A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7E2176D-B76F-494D-AEE5-BC0E445D8C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D50096-36E6-4DE9-AEB8-A360216DC2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D6F891C-00E0-46CF-8138-64A70AEEA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D117AD0-1882-4AD9-A765-EDB9B21C53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DFCFFB0-2E4B-4B50-9297-42B1F1D5D5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66C79DB-E90E-4192-9A64-34FA2EB5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43FC299-982A-4307-97E4-00A1BDAEB7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A76C799-63FA-4767-A0FA-E018EF6EE2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22B23C3-FCEF-4BFC-AD03-17D92E07A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BF5C56D-9DBE-454E-A584-422E5FB2F8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608B5A8-9FAA-4DC0-87FC-F4D879ABE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B279D37-02D4-4925-B2DD-3765F65F7E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72009F-1FFC-4EDB-9C18-EB0F5E8B9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1FA6C71-6237-4ED8-A9BE-D15AC1111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2DD310-9B69-442B-89C0-37F7412DDA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9FE545-059E-4996-9E84-BCE18A735D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6849649-2DB2-427D-B6CB-9CFB032BF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1BAB73D-2CD4-48CF-8299-CB2B8F087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156630B-D53F-46CB-BC27-BEB8138CB5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FEC10B1-AF32-4C41-B84C-FEC99614BD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7EDD4C7-FBEF-4868-96E8-214EE6C78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E79D291-029D-40DE-B44A-B52781E97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677C5F-1BF8-4733-9E39-A570EC8F0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49864D3-87B5-475A-BDA8-09BCF8E58D81}"/>
              </a:ext>
            </a:extLst>
          </p:cNvPr>
          <p:cNvPicPr>
            <a:picLocks noChangeAspect="1"/>
          </p:cNvPicPr>
          <p:nvPr/>
        </p:nvPicPr>
        <p:blipFill>
          <a:blip r:embed="rId4"/>
          <a:stretch>
            <a:fillRect/>
          </a:stretch>
        </p:blipFill>
        <p:spPr>
          <a:xfrm>
            <a:off x="6854052" y="1672975"/>
            <a:ext cx="4730376" cy="4766120"/>
          </a:xfrm>
          <a:prstGeom prst="rect">
            <a:avLst/>
          </a:prstGeom>
        </p:spPr>
      </p:pic>
    </p:spTree>
    <p:extLst>
      <p:ext uri="{BB962C8B-B14F-4D97-AF65-F5344CB8AC3E}">
        <p14:creationId xmlns:p14="http://schemas.microsoft.com/office/powerpoint/2010/main" val="3863146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7AEA8A8-E672-41A4-90A0-338F925AD0AD}"/>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t>Data frame of Shopping Center</a:t>
            </a:r>
          </a:p>
        </p:txBody>
      </p:sp>
      <p:sp>
        <p:nvSpPr>
          <p:cNvPr id="12" name="Freeform 5">
            <a:extLst>
              <a:ext uri="{FF2B5EF4-FFF2-40B4-BE49-F238E27FC236}">
                <a16:creationId xmlns:a16="http://schemas.microsoft.com/office/drawing/2014/main" id="{91D0B925-2B82-4283-9A4B-26D75B37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4" name="Freeform 14">
            <a:extLst>
              <a:ext uri="{FF2B5EF4-FFF2-40B4-BE49-F238E27FC236}">
                <a16:creationId xmlns:a16="http://schemas.microsoft.com/office/drawing/2014/main" id="{9CA437C7-84DA-4869-8B01-ED2D78490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8E49678-F167-49BE-9F7A-693F682C20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3989AB63-E648-40F0-97A1-A5B87C1ED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F692CF-7BBB-46E8-ACFF-93EFB5450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3285BC-98B3-4A2A-A616-5C357EB14D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6F05B3-3344-4BA6-878B-9E4383540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782A78-EE5F-4FC6-9497-EFDB57950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ED5AE6-D5B8-4FDE-AF61-AEBE1C347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4FBD67-AA20-4E2C-A0DB-A1402FE4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F097E4-BDA7-4C1C-8EBF-054455E61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92AA45-5A4B-450D-B699-8DD0728B13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642BB7-23F8-4490-93A3-FC1493AD2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C61F0B-A9CB-4BBB-AE84-50A8DAA5F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CF85E9-8BF1-4390-8430-93CF67C497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12D5937-83B8-44DB-92EE-F8CE396281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70DE7D-2944-4F28-94F4-DB5FF3665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75C592-D23A-4D17-A5D0-1CB0A63C2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6A99D6-C0BF-40C0-BA07-7B60B3008C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DC88DB-D650-4294-944B-43B5CAB75E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45E2EA-A847-4EF1-BFFC-BE40296C6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B920C9-FFFE-4273-B2A5-A065D24314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E1355A7-015B-447B-8540-4191EAFA77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443849-1476-409B-BC52-22EE2D88F9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081A51-7D07-419B-9B62-0CCBBDC70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CD47CE7-D458-4E21-8924-2AA0E9ED1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CE023FD-9F08-4439-8FF3-52EA7A9843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28C8C7-54EA-42D6-9CEE-49852B270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34EA16-F0C9-4D15-84BF-E83A81D6B0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3FD5BE-A781-4490-AE3F-E5650DF668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A60DCE-BCDB-4F06-BAF8-4DC5591F2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8E6559-4AA5-488E-839C-44B9ABE260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764FF6-87D9-4563-B257-0901F5C04E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B52E1AD-28FF-4199-B00E-A426860CE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ED0001C-A0BE-455E-B3DE-7896C92D7A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19FC06C-2C6A-47E2-B879-A0EF41237B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A8873BC-1926-4114-BE10-E14FF64B0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439012-3E51-4D74-9FF2-780C87DB02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5FC7B3-BF05-4E37-882C-2A791A494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C567FF-44E4-4C58-959F-28D7826C3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B56B76F-8C76-4947-888A-75F5E92EF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8A492E-231C-4B89-B11A-A1CE7E1658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27E4F73-4A9F-4AA2-A6B8-3145A87A8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2AC0D9-242E-4D92-B102-221EBD6F9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A83426A-015F-4B17-9820-E6D76A383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41F0A8-7466-4B03-9EE0-4A5D15176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6F7B8C-9482-4E23-AA7F-9411BF8375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EE1D4E2-E92F-440B-A775-9B80D9AA0F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66C2472-0C84-4CEA-A6E9-5BC5A3DB30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F2AFF3-F889-4A9E-AEC1-FA94331B41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E652F4-2AFF-4616-9615-64FC697C40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78ED91D-C9D7-49CA-8718-8E7351F7E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4F29D0E-CB4D-43FB-8EFF-447A147C14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1D77EC-50A5-4994-A389-65C7770681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2CDEEE6-A2B4-45C0-B942-66306583B5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F83B12D-91B8-4D06-9DBC-0607226B5D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5594B9-1F75-4E14-AF9B-806D06683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E447488-CCC0-4267-BD73-6DC2775B1A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7E2176D-B76F-494D-AEE5-BC0E445D8C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D50096-36E6-4DE9-AEB8-A360216DC2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D6F891C-00E0-46CF-8138-64A70AEEA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D117AD0-1882-4AD9-A765-EDB9B21C53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DFCFFB0-2E4B-4B50-9297-42B1F1D5D5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66C79DB-E90E-4192-9A64-34FA2EB5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43FC299-982A-4307-97E4-00A1BDAEB7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A76C799-63FA-4767-A0FA-E018EF6EE2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22B23C3-FCEF-4BFC-AD03-17D92E07A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BF5C56D-9DBE-454E-A584-422E5FB2F8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608B5A8-9FAA-4DC0-87FC-F4D879ABE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B279D37-02D4-4925-B2DD-3765F65F7E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72009F-1FFC-4EDB-9C18-EB0F5E8B9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1FA6C71-6237-4ED8-A9BE-D15AC1111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2DD310-9B69-442B-89C0-37F7412DDA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9FE545-059E-4996-9E84-BCE18A735D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6849649-2DB2-427D-B6CB-9CFB032BF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1BAB73D-2CD4-48CF-8299-CB2B8F087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156630B-D53F-46CB-BC27-BEB8138CB5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FEC10B1-AF32-4C41-B84C-FEC99614BD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7EDD4C7-FBEF-4868-96E8-214EE6C78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E79D291-029D-40DE-B44A-B52781E97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677C5F-1BF8-4733-9E39-A570EC8F0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E5DC732E-3C04-4B63-89D7-479BA0D8342B}"/>
              </a:ext>
            </a:extLst>
          </p:cNvPr>
          <p:cNvPicPr>
            <a:picLocks noChangeAspect="1"/>
          </p:cNvPicPr>
          <p:nvPr/>
        </p:nvPicPr>
        <p:blipFill>
          <a:blip r:embed="rId4"/>
          <a:stretch>
            <a:fillRect/>
          </a:stretch>
        </p:blipFill>
        <p:spPr>
          <a:xfrm>
            <a:off x="6789595" y="1698499"/>
            <a:ext cx="4841782" cy="4696528"/>
          </a:xfrm>
          <a:prstGeom prst="rect">
            <a:avLst/>
          </a:prstGeom>
        </p:spPr>
      </p:pic>
    </p:spTree>
    <p:extLst>
      <p:ext uri="{BB962C8B-B14F-4D97-AF65-F5344CB8AC3E}">
        <p14:creationId xmlns:p14="http://schemas.microsoft.com/office/powerpoint/2010/main" val="3057702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3608308-8A30-4005-9E17-0267A1CA905D}"/>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t>Data frame of Theaters</a:t>
            </a:r>
          </a:p>
        </p:txBody>
      </p:sp>
      <p:sp>
        <p:nvSpPr>
          <p:cNvPr id="11" name="Freeform 5">
            <a:extLst>
              <a:ext uri="{FF2B5EF4-FFF2-40B4-BE49-F238E27FC236}">
                <a16:creationId xmlns:a16="http://schemas.microsoft.com/office/drawing/2014/main" id="{91D0B925-2B82-4283-9A4B-26D75B37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3" name="Freeform 14">
            <a:extLst>
              <a:ext uri="{FF2B5EF4-FFF2-40B4-BE49-F238E27FC236}">
                <a16:creationId xmlns:a16="http://schemas.microsoft.com/office/drawing/2014/main" id="{9CA437C7-84DA-4869-8B01-ED2D78490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8E49678-F167-49BE-9F7A-693F682C20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6" name="Straight Connector 15">
              <a:extLst>
                <a:ext uri="{FF2B5EF4-FFF2-40B4-BE49-F238E27FC236}">
                  <a16:creationId xmlns:a16="http://schemas.microsoft.com/office/drawing/2014/main" id="{3989AB63-E648-40F0-97A1-A5B87C1ED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F692CF-7BBB-46E8-ACFF-93EFB5450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3285BC-98B3-4A2A-A616-5C357EB14D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6F05B3-3344-4BA6-878B-9E4383540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782A78-EE5F-4FC6-9497-EFDB57950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ED5AE6-D5B8-4FDE-AF61-AEBE1C347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4FBD67-AA20-4E2C-A0DB-A1402FE4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F097E4-BDA7-4C1C-8EBF-054455E61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F92AA45-5A4B-450D-B699-8DD0728B13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642BB7-23F8-4490-93A3-FC1493AD2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CC61F0B-A9CB-4BBB-AE84-50A8DAA5F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CF85E9-8BF1-4390-8430-93CF67C497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12D5937-83B8-44DB-92EE-F8CE396281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70DE7D-2944-4F28-94F4-DB5FF3665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75C592-D23A-4D17-A5D0-1CB0A63C2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6A99D6-C0BF-40C0-BA07-7B60B3008C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DC88DB-D650-4294-944B-43B5CAB75E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45E2EA-A847-4EF1-BFFC-BE40296C6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B920C9-FFFE-4273-B2A5-A065D24314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1355A7-015B-447B-8540-4191EAFA77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443849-1476-409B-BC52-22EE2D88F9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081A51-7D07-419B-9B62-0CCBBDC70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CD47CE7-D458-4E21-8924-2AA0E9ED1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E023FD-9F08-4439-8FF3-52EA7A9843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828C8C7-54EA-42D6-9CEE-49852B270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34EA16-F0C9-4D15-84BF-E83A81D6B0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B3FD5BE-A781-4490-AE3F-E5650DF668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A60DCE-BCDB-4F06-BAF8-4DC5591F2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8E6559-4AA5-488E-839C-44B9ABE260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F764FF6-87D9-4563-B257-0901F5C04E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52E1AD-28FF-4199-B00E-A426860CE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D0001C-A0BE-455E-B3DE-7896C92D7A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9FC06C-2C6A-47E2-B879-A0EF41237B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A8873BC-1926-4114-BE10-E14FF64B0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439012-3E51-4D74-9FF2-780C87DB02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5FC7B3-BF05-4E37-882C-2A791A494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7C567FF-44E4-4C58-959F-28D7826C3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B56B76F-8C76-4947-888A-75F5E92EF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18A492E-231C-4B89-B11A-A1CE7E1658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7E4F73-4A9F-4AA2-A6B8-3145A87A8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B2AC0D9-242E-4D92-B102-221EBD6F9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83426A-015F-4B17-9820-E6D76A383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C41F0A8-7466-4B03-9EE0-4A5D15176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6F7B8C-9482-4E23-AA7F-9411BF8375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EE1D4E2-E92F-440B-A775-9B80D9AA0F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66C2472-0C84-4CEA-A6E9-5BC5A3DB30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F2AFF3-F889-4A9E-AEC1-FA94331B41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E652F4-2AFF-4616-9615-64FC697C40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78ED91D-C9D7-49CA-8718-8E7351F7E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4F29D0E-CB4D-43FB-8EFF-447A147C14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1D77EC-50A5-4994-A389-65C7770681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CDEEE6-A2B4-45C0-B942-66306583B5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F83B12D-91B8-4D06-9DBC-0607226B5D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25594B9-1F75-4E14-AF9B-806D06683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447488-CCC0-4267-BD73-6DC2775B1A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E2176D-B76F-494D-AEE5-BC0E445D8C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D50096-36E6-4DE9-AEB8-A360216DC2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6F891C-00E0-46CF-8138-64A70AEEA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D117AD0-1882-4AD9-A765-EDB9B21C53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DFCFFB0-2E4B-4B50-9297-42B1F1D5D5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66C79DB-E90E-4192-9A64-34FA2EB5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43FC299-982A-4307-97E4-00A1BDAEB7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A76C799-63FA-4767-A0FA-E018EF6EE2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22B23C3-FCEF-4BFC-AD03-17D92E07A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F5C56D-9DBE-454E-A584-422E5FB2F8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608B5A8-9FAA-4DC0-87FC-F4D879ABE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B279D37-02D4-4925-B2DD-3765F65F7E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72009F-1FFC-4EDB-9C18-EB0F5E8B9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FA6C71-6237-4ED8-A9BE-D15AC1111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D2DD310-9B69-442B-89C0-37F7412DDA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F9FE545-059E-4996-9E84-BCE18A735D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849649-2DB2-427D-B6CB-9CFB032BF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1BAB73D-2CD4-48CF-8299-CB2B8F087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156630B-D53F-46CB-BC27-BEB8138CB5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FEC10B1-AF32-4C41-B84C-FEC99614BD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7EDD4C7-FBEF-4868-96E8-214EE6C78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79D291-029D-40DE-B44A-B52781E97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8677C5F-1BF8-4733-9E39-A570EC8F0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684F43A9-5315-4579-BB40-D18F226BA4F3}"/>
              </a:ext>
            </a:extLst>
          </p:cNvPr>
          <p:cNvPicPr>
            <a:picLocks noChangeAspect="1"/>
          </p:cNvPicPr>
          <p:nvPr/>
        </p:nvPicPr>
        <p:blipFill>
          <a:blip r:embed="rId4"/>
          <a:stretch>
            <a:fillRect/>
          </a:stretch>
        </p:blipFill>
        <p:spPr>
          <a:xfrm>
            <a:off x="7052719" y="1389720"/>
            <a:ext cx="4347521" cy="5285740"/>
          </a:xfrm>
          <a:prstGeom prst="rect">
            <a:avLst/>
          </a:prstGeom>
        </p:spPr>
      </p:pic>
    </p:spTree>
    <p:extLst>
      <p:ext uri="{BB962C8B-B14F-4D97-AF65-F5344CB8AC3E}">
        <p14:creationId xmlns:p14="http://schemas.microsoft.com/office/powerpoint/2010/main" val="1574194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0D07-8634-40AF-8AB8-B086BA7BF3C0}"/>
              </a:ext>
            </a:extLst>
          </p:cNvPr>
          <p:cNvSpPr>
            <a:spLocks noGrp="1"/>
          </p:cNvSpPr>
          <p:nvPr>
            <p:ph type="title"/>
          </p:nvPr>
        </p:nvSpPr>
        <p:spPr>
          <a:xfrm>
            <a:off x="838200" y="365125"/>
            <a:ext cx="10515600" cy="6064858"/>
          </a:xfrm>
        </p:spPr>
        <p:txBody>
          <a:bodyPr>
            <a:normAutofit/>
          </a:bodyPr>
          <a:lstStyle/>
          <a:p>
            <a:r>
              <a:rPr lang="en-US" dirty="0"/>
              <a:t>Now, using Folium, we will present the different categories of venues in the map of Toronto. We will use different colors for each category for better understanding.</a:t>
            </a:r>
          </a:p>
        </p:txBody>
      </p:sp>
    </p:spTree>
    <p:extLst>
      <p:ext uri="{BB962C8B-B14F-4D97-AF65-F5344CB8AC3E}">
        <p14:creationId xmlns:p14="http://schemas.microsoft.com/office/powerpoint/2010/main" val="2442725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078EB6-E871-4F4B-B59A-BD52B182A494}"/>
              </a:ext>
            </a:extLst>
          </p:cNvPr>
          <p:cNvPicPr>
            <a:picLocks noChangeAspect="1"/>
          </p:cNvPicPr>
          <p:nvPr/>
        </p:nvPicPr>
        <p:blipFill rotWithShape="1">
          <a:blip r:embed="rId2"/>
          <a:srcRect t="899"/>
          <a:stretch/>
        </p:blipFill>
        <p:spPr>
          <a:xfrm>
            <a:off x="20" y="1282"/>
            <a:ext cx="12191980" cy="6856718"/>
          </a:xfrm>
          <a:prstGeom prst="rect">
            <a:avLst/>
          </a:prstGeom>
        </p:spPr>
      </p:pic>
    </p:spTree>
    <p:extLst>
      <p:ext uri="{BB962C8B-B14F-4D97-AF65-F5344CB8AC3E}">
        <p14:creationId xmlns:p14="http://schemas.microsoft.com/office/powerpoint/2010/main" val="268966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A8AF-C801-40EB-B463-99E6BD35FEC7}"/>
              </a:ext>
            </a:extLst>
          </p:cNvPr>
          <p:cNvSpPr>
            <a:spLocks noGrp="1"/>
          </p:cNvSpPr>
          <p:nvPr>
            <p:ph type="title"/>
          </p:nvPr>
        </p:nvSpPr>
        <p:spPr/>
        <p:txBody>
          <a:bodyPr/>
          <a:lstStyle/>
          <a:p>
            <a:pPr algn="ctr"/>
            <a:r>
              <a:rPr lang="en-US" b="1" dirty="0"/>
              <a:t>Map analysis:</a:t>
            </a:r>
          </a:p>
        </p:txBody>
      </p:sp>
      <p:sp>
        <p:nvSpPr>
          <p:cNvPr id="3" name="Content Placeholder 2">
            <a:extLst>
              <a:ext uri="{FF2B5EF4-FFF2-40B4-BE49-F238E27FC236}">
                <a16:creationId xmlns:a16="http://schemas.microsoft.com/office/drawing/2014/main" id="{B15E24F7-4C63-46FF-A00C-D067BF4B89AE}"/>
              </a:ext>
            </a:extLst>
          </p:cNvPr>
          <p:cNvSpPr>
            <a:spLocks noGrp="1"/>
          </p:cNvSpPr>
          <p:nvPr>
            <p:ph idx="1"/>
          </p:nvPr>
        </p:nvSpPr>
        <p:spPr>
          <a:xfrm>
            <a:off x="685801" y="1743959"/>
            <a:ext cx="10131425" cy="4047241"/>
          </a:xfrm>
        </p:spPr>
        <p:txBody>
          <a:bodyPr>
            <a:normAutofit fontScale="92500" lnSpcReduction="10000"/>
          </a:bodyPr>
          <a:lstStyle/>
          <a:p>
            <a:r>
              <a:rPr lang="en-US" sz="2800" dirty="0"/>
              <a:t>Black: Neighborhoods</a:t>
            </a:r>
          </a:p>
          <a:p>
            <a:r>
              <a:rPr lang="en-US" sz="2800" dirty="0"/>
              <a:t>Red: Coffee Shops</a:t>
            </a:r>
          </a:p>
          <a:p>
            <a:r>
              <a:rPr lang="en-US" sz="2800" dirty="0"/>
              <a:t>Yellow: Museums</a:t>
            </a:r>
          </a:p>
          <a:p>
            <a:r>
              <a:rPr lang="en-US" sz="2800" dirty="0"/>
              <a:t>Green: Monuments</a:t>
            </a:r>
          </a:p>
          <a:p>
            <a:r>
              <a:rPr lang="en-US" sz="2800" dirty="0"/>
              <a:t>Pink: Restaurants</a:t>
            </a:r>
          </a:p>
          <a:p>
            <a:r>
              <a:rPr lang="en-US" sz="2800" dirty="0"/>
              <a:t>Orange: Bars</a:t>
            </a:r>
          </a:p>
          <a:p>
            <a:r>
              <a:rPr lang="en-US" sz="2800" dirty="0"/>
              <a:t>Purple: Shopping Centers</a:t>
            </a:r>
          </a:p>
          <a:p>
            <a:r>
              <a:rPr lang="en-US" sz="2800" dirty="0"/>
              <a:t>Blue: Theaters</a:t>
            </a:r>
          </a:p>
        </p:txBody>
      </p:sp>
    </p:spTree>
    <p:extLst>
      <p:ext uri="{BB962C8B-B14F-4D97-AF65-F5344CB8AC3E}">
        <p14:creationId xmlns:p14="http://schemas.microsoft.com/office/powerpoint/2010/main" val="1766765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34D0-F56B-4A76-8E1A-12CA6698DC10}"/>
              </a:ext>
            </a:extLst>
          </p:cNvPr>
          <p:cNvSpPr>
            <a:spLocks noGrp="1"/>
          </p:cNvSpPr>
          <p:nvPr>
            <p:ph type="title"/>
          </p:nvPr>
        </p:nvSpPr>
        <p:spPr>
          <a:xfrm>
            <a:off x="685801" y="103761"/>
            <a:ext cx="10131425" cy="1456267"/>
          </a:xfrm>
        </p:spPr>
        <p:txBody>
          <a:bodyPr/>
          <a:lstStyle/>
          <a:p>
            <a:pPr algn="ctr"/>
            <a:r>
              <a:rPr lang="en-US" b="1" dirty="0"/>
              <a:t>Zooming in…</a:t>
            </a:r>
          </a:p>
        </p:txBody>
      </p:sp>
      <p:pic>
        <p:nvPicPr>
          <p:cNvPr id="5" name="Content Placeholder 4">
            <a:extLst>
              <a:ext uri="{FF2B5EF4-FFF2-40B4-BE49-F238E27FC236}">
                <a16:creationId xmlns:a16="http://schemas.microsoft.com/office/drawing/2014/main" id="{DFC8BB6C-4DF2-4128-BC32-80A31560D1FF}"/>
              </a:ext>
            </a:extLst>
          </p:cNvPr>
          <p:cNvPicPr>
            <a:picLocks noGrp="1" noChangeAspect="1"/>
          </p:cNvPicPr>
          <p:nvPr>
            <p:ph idx="1"/>
          </p:nvPr>
        </p:nvPicPr>
        <p:blipFill>
          <a:blip r:embed="rId2"/>
          <a:stretch>
            <a:fillRect/>
          </a:stretch>
        </p:blipFill>
        <p:spPr>
          <a:xfrm>
            <a:off x="1463346" y="1371330"/>
            <a:ext cx="9265308" cy="4980731"/>
          </a:xfrm>
        </p:spPr>
      </p:pic>
    </p:spTree>
    <p:extLst>
      <p:ext uri="{BB962C8B-B14F-4D97-AF65-F5344CB8AC3E}">
        <p14:creationId xmlns:p14="http://schemas.microsoft.com/office/powerpoint/2010/main" val="300380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0131B9-118D-4B08-B6A2-38FD2205F0B9}"/>
              </a:ext>
            </a:extLst>
          </p:cNvPr>
          <p:cNvSpPr>
            <a:spLocks noGrp="1"/>
          </p:cNvSpPr>
          <p:nvPr>
            <p:ph type="subTitle" idx="1"/>
          </p:nvPr>
        </p:nvSpPr>
        <p:spPr>
          <a:xfrm>
            <a:off x="1524000" y="2529191"/>
            <a:ext cx="9144000" cy="2728609"/>
          </a:xfrm>
        </p:spPr>
        <p:txBody>
          <a:bodyPr>
            <a:normAutofit/>
          </a:bodyPr>
          <a:lstStyle/>
          <a:p>
            <a:pPr algn="ctr"/>
            <a:r>
              <a:rPr lang="en-US" sz="2800" dirty="0"/>
              <a:t>Zooming in the area that is obviously the one with the most bullets we can see clearly what’s around and according to our preferences we can choose the neighborhood in which we will look for a Hotel to stay in during our holidays in Toronto.</a:t>
            </a:r>
          </a:p>
        </p:txBody>
      </p:sp>
    </p:spTree>
    <p:extLst>
      <p:ext uri="{BB962C8B-B14F-4D97-AF65-F5344CB8AC3E}">
        <p14:creationId xmlns:p14="http://schemas.microsoft.com/office/powerpoint/2010/main" val="1182400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85E9-FE1A-403F-8855-CCEBE47355F2}"/>
              </a:ext>
            </a:extLst>
          </p:cNvPr>
          <p:cNvSpPr>
            <a:spLocks noGrp="1"/>
          </p:cNvSpPr>
          <p:nvPr>
            <p:ph type="title"/>
          </p:nvPr>
        </p:nvSpPr>
        <p:spPr>
          <a:xfrm>
            <a:off x="941895" y="2766218"/>
            <a:ext cx="10515600" cy="1325563"/>
          </a:xfrm>
        </p:spPr>
        <p:txBody>
          <a:bodyPr/>
          <a:lstStyle/>
          <a:p>
            <a:pPr algn="ctr"/>
            <a:r>
              <a:rPr lang="en-US" b="1" dirty="0">
                <a:effectLst>
                  <a:outerShdw blurRad="38100" dist="38100" dir="2700000" algn="tl">
                    <a:srgbClr val="000000">
                      <a:alpha val="43137"/>
                    </a:srgbClr>
                  </a:outerShdw>
                </a:effectLst>
              </a:rPr>
              <a:t>Thank you for your time!</a:t>
            </a:r>
          </a:p>
        </p:txBody>
      </p:sp>
    </p:spTree>
    <p:extLst>
      <p:ext uri="{BB962C8B-B14F-4D97-AF65-F5344CB8AC3E}">
        <p14:creationId xmlns:p14="http://schemas.microsoft.com/office/powerpoint/2010/main" val="65529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07C7-B3A4-4D71-BE97-46F376AC798E}"/>
              </a:ext>
            </a:extLst>
          </p:cNvPr>
          <p:cNvSpPr>
            <a:spLocks noGrp="1"/>
          </p:cNvSpPr>
          <p:nvPr>
            <p:ph idx="1"/>
          </p:nvPr>
        </p:nvSpPr>
        <p:spPr>
          <a:xfrm>
            <a:off x="838200" y="725864"/>
            <a:ext cx="10515600" cy="5451099"/>
          </a:xfrm>
        </p:spPr>
        <p:txBody>
          <a:bodyPr>
            <a:normAutofit/>
          </a:bodyPr>
          <a:lstStyle/>
          <a:p>
            <a:pPr marL="0" indent="0" algn="ctr">
              <a:buNone/>
            </a:pPr>
            <a:r>
              <a:rPr lang="en-US" sz="3800" b="1" i="0" dirty="0">
                <a:effectLst/>
                <a:latin typeface="inherit"/>
              </a:rPr>
              <a:t>Data collected:</a:t>
            </a:r>
          </a:p>
          <a:p>
            <a:pPr marL="0" indent="0" algn="l">
              <a:buNone/>
            </a:pPr>
            <a:r>
              <a:rPr lang="en-US" b="0" i="0" dirty="0">
                <a:effectLst/>
                <a:latin typeface="Helvetica Neue"/>
              </a:rPr>
              <a:t>Using Foursquare API we will retrieve the information needed to do our report and end up to a conclusion:</a:t>
            </a:r>
          </a:p>
          <a:p>
            <a:pPr algn="l">
              <a:buFont typeface="Arial" panose="020B0604020202020204" pitchFamily="34" charset="0"/>
              <a:buChar char="•"/>
            </a:pPr>
            <a:r>
              <a:rPr lang="en-US" b="0" i="0" dirty="0">
                <a:effectLst/>
                <a:latin typeface="Helvetica Neue"/>
              </a:rPr>
              <a:t>Museums</a:t>
            </a:r>
          </a:p>
          <a:p>
            <a:pPr algn="l">
              <a:buFont typeface="Arial" panose="020B0604020202020204" pitchFamily="34" charset="0"/>
              <a:buChar char="•"/>
            </a:pPr>
            <a:r>
              <a:rPr lang="en-US" b="0" i="0" dirty="0">
                <a:effectLst/>
                <a:latin typeface="Helvetica Neue"/>
              </a:rPr>
              <a:t>Monuments</a:t>
            </a:r>
          </a:p>
          <a:p>
            <a:pPr algn="l">
              <a:buFont typeface="Arial" panose="020B0604020202020204" pitchFamily="34" charset="0"/>
              <a:buChar char="•"/>
            </a:pPr>
            <a:r>
              <a:rPr lang="en-US" b="0" i="0" dirty="0">
                <a:effectLst/>
                <a:latin typeface="Helvetica Neue"/>
              </a:rPr>
              <a:t>Restaurants</a:t>
            </a:r>
          </a:p>
          <a:p>
            <a:pPr algn="l">
              <a:buFont typeface="Arial" panose="020B0604020202020204" pitchFamily="34" charset="0"/>
              <a:buChar char="•"/>
            </a:pPr>
            <a:r>
              <a:rPr lang="en-US" b="0" i="0" dirty="0">
                <a:effectLst/>
                <a:latin typeface="Helvetica Neue"/>
              </a:rPr>
              <a:t>Coffee shops</a:t>
            </a:r>
          </a:p>
          <a:p>
            <a:pPr algn="l">
              <a:buFont typeface="Arial" panose="020B0604020202020204" pitchFamily="34" charset="0"/>
              <a:buChar char="•"/>
            </a:pPr>
            <a:r>
              <a:rPr lang="en-US" b="0" i="0" dirty="0">
                <a:effectLst/>
                <a:latin typeface="Helvetica Neue"/>
              </a:rPr>
              <a:t>Bars</a:t>
            </a:r>
          </a:p>
          <a:p>
            <a:pPr algn="l">
              <a:buFont typeface="Arial" panose="020B0604020202020204" pitchFamily="34" charset="0"/>
              <a:buChar char="•"/>
            </a:pPr>
            <a:r>
              <a:rPr lang="en-US" b="0" i="0" dirty="0">
                <a:effectLst/>
                <a:latin typeface="Helvetica Neue"/>
              </a:rPr>
              <a:t>Shopping Centers</a:t>
            </a:r>
          </a:p>
          <a:p>
            <a:pPr algn="l">
              <a:buFont typeface="Arial" panose="020B0604020202020204" pitchFamily="34" charset="0"/>
              <a:buChar char="•"/>
            </a:pPr>
            <a:r>
              <a:rPr lang="en-US" b="0" i="0" dirty="0">
                <a:effectLst/>
                <a:latin typeface="Helvetica Neue"/>
              </a:rPr>
              <a:t>Theaters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3654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9A1BDB-4F5A-47A3-8F4E-2CB701895B64}"/>
              </a:ext>
            </a:extLst>
          </p:cNvPr>
          <p:cNvSpPr>
            <a:spLocks noGrp="1"/>
          </p:cNvSpPr>
          <p:nvPr>
            <p:ph idx="1"/>
          </p:nvPr>
        </p:nvSpPr>
        <p:spPr/>
        <p:txBody>
          <a:bodyPr>
            <a:normAutofit/>
          </a:bodyPr>
          <a:lstStyle/>
          <a:p>
            <a:pPr marL="0" indent="0" algn="ctr">
              <a:buNone/>
            </a:pPr>
            <a:r>
              <a:rPr lang="en-US" sz="3600" b="1" i="0" dirty="0">
                <a:effectLst/>
                <a:latin typeface="inherit"/>
              </a:rPr>
              <a:t>Data Visualization</a:t>
            </a:r>
          </a:p>
          <a:p>
            <a:pPr marL="0" indent="0" algn="l">
              <a:buNone/>
            </a:pPr>
            <a:r>
              <a:rPr lang="en-US" b="0" i="0" dirty="0">
                <a:effectLst/>
                <a:latin typeface="Helvetica Neue"/>
              </a:rPr>
              <a:t>After collecting all that information for Toronto we will visualize them using folium in a map with different colors for each category so that anyone will be able to see what's where and decide where they prefer to stay during their vacation according to their preferences in amusement.</a:t>
            </a:r>
          </a:p>
          <a:p>
            <a:pPr marL="0" indent="0">
              <a:buNone/>
            </a:pPr>
            <a:endParaRPr lang="en-US" dirty="0"/>
          </a:p>
          <a:p>
            <a:endParaRPr lang="en-US" dirty="0"/>
          </a:p>
        </p:txBody>
      </p:sp>
    </p:spTree>
    <p:extLst>
      <p:ext uri="{BB962C8B-B14F-4D97-AF65-F5344CB8AC3E}">
        <p14:creationId xmlns:p14="http://schemas.microsoft.com/office/powerpoint/2010/main" val="1495147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EB5F-CE7A-4F7C-B898-A9C3DCDACFFB}"/>
              </a:ext>
            </a:extLst>
          </p:cNvPr>
          <p:cNvSpPr>
            <a:spLocks noGrp="1"/>
          </p:cNvSpPr>
          <p:nvPr>
            <p:ph type="title"/>
          </p:nvPr>
        </p:nvSpPr>
        <p:spPr/>
        <p:txBody>
          <a:bodyPr/>
          <a:lstStyle/>
          <a:p>
            <a:r>
              <a:rPr lang="en-US" dirty="0"/>
              <a:t>The data frame of postal codes and latitude, longitude of neighborhoods</a:t>
            </a:r>
          </a:p>
        </p:txBody>
      </p:sp>
      <p:pic>
        <p:nvPicPr>
          <p:cNvPr id="5" name="Content Placeholder 4">
            <a:extLst>
              <a:ext uri="{FF2B5EF4-FFF2-40B4-BE49-F238E27FC236}">
                <a16:creationId xmlns:a16="http://schemas.microsoft.com/office/drawing/2014/main" id="{99B88CF4-B652-456C-A57E-B7F2AA2E8B2F}"/>
              </a:ext>
            </a:extLst>
          </p:cNvPr>
          <p:cNvPicPr>
            <a:picLocks noGrp="1" noChangeAspect="1"/>
          </p:cNvPicPr>
          <p:nvPr>
            <p:ph idx="1"/>
          </p:nvPr>
        </p:nvPicPr>
        <p:blipFill>
          <a:blip r:embed="rId2"/>
          <a:stretch>
            <a:fillRect/>
          </a:stretch>
        </p:blipFill>
        <p:spPr>
          <a:xfrm>
            <a:off x="1374774" y="2065867"/>
            <a:ext cx="8880401" cy="4361326"/>
          </a:xfrm>
        </p:spPr>
      </p:pic>
    </p:spTree>
    <p:extLst>
      <p:ext uri="{BB962C8B-B14F-4D97-AF65-F5344CB8AC3E}">
        <p14:creationId xmlns:p14="http://schemas.microsoft.com/office/powerpoint/2010/main" val="2989105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0EEF-BD1B-4728-85F1-6118276BEAB1}"/>
              </a:ext>
            </a:extLst>
          </p:cNvPr>
          <p:cNvSpPr>
            <a:spLocks noGrp="1"/>
          </p:cNvSpPr>
          <p:nvPr>
            <p:ph type="title"/>
          </p:nvPr>
        </p:nvSpPr>
        <p:spPr/>
        <p:txBody>
          <a:bodyPr/>
          <a:lstStyle/>
          <a:p>
            <a:pPr algn="ctr"/>
            <a:r>
              <a:rPr lang="en-US" dirty="0"/>
              <a:t>The map of Neighborhoods</a:t>
            </a:r>
            <a:r>
              <a:rPr lang="el-GR" dirty="0"/>
              <a:t> (</a:t>
            </a:r>
            <a:r>
              <a:rPr lang="en-US" dirty="0"/>
              <a:t>using Folium)</a:t>
            </a:r>
          </a:p>
        </p:txBody>
      </p:sp>
      <p:pic>
        <p:nvPicPr>
          <p:cNvPr id="5" name="Content Placeholder 4">
            <a:extLst>
              <a:ext uri="{FF2B5EF4-FFF2-40B4-BE49-F238E27FC236}">
                <a16:creationId xmlns:a16="http://schemas.microsoft.com/office/drawing/2014/main" id="{FB8823A4-2BDC-4432-AF32-C6F291D6E74D}"/>
              </a:ext>
            </a:extLst>
          </p:cNvPr>
          <p:cNvPicPr>
            <a:picLocks noGrp="1" noChangeAspect="1"/>
          </p:cNvPicPr>
          <p:nvPr>
            <p:ph idx="1"/>
          </p:nvPr>
        </p:nvPicPr>
        <p:blipFill>
          <a:blip r:embed="rId2"/>
          <a:stretch>
            <a:fillRect/>
          </a:stretch>
        </p:blipFill>
        <p:spPr>
          <a:xfrm>
            <a:off x="1374774" y="1668798"/>
            <a:ext cx="9101130" cy="5080793"/>
          </a:xfrm>
        </p:spPr>
      </p:pic>
    </p:spTree>
    <p:extLst>
      <p:ext uri="{BB962C8B-B14F-4D97-AF65-F5344CB8AC3E}">
        <p14:creationId xmlns:p14="http://schemas.microsoft.com/office/powerpoint/2010/main" val="1986069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06CE9-3B0B-4C54-A13A-32116C9DDD2E}"/>
              </a:ext>
            </a:extLst>
          </p:cNvPr>
          <p:cNvSpPr>
            <a:spLocks noGrp="1"/>
          </p:cNvSpPr>
          <p:nvPr>
            <p:ph type="title"/>
          </p:nvPr>
        </p:nvSpPr>
        <p:spPr>
          <a:xfrm>
            <a:off x="838200" y="352278"/>
            <a:ext cx="10515600" cy="2852737"/>
          </a:xfrm>
        </p:spPr>
        <p:txBody>
          <a:bodyPr/>
          <a:lstStyle/>
          <a:p>
            <a:r>
              <a:rPr lang="en-US" dirty="0"/>
              <a:t>Data frames by Foursquare API</a:t>
            </a:r>
          </a:p>
        </p:txBody>
      </p:sp>
      <p:sp>
        <p:nvSpPr>
          <p:cNvPr id="3" name="Text Placeholder 2">
            <a:extLst>
              <a:ext uri="{FF2B5EF4-FFF2-40B4-BE49-F238E27FC236}">
                <a16:creationId xmlns:a16="http://schemas.microsoft.com/office/drawing/2014/main" id="{401D07D0-EDD7-409F-8F04-630B4BF6934E}"/>
              </a:ext>
            </a:extLst>
          </p:cNvPr>
          <p:cNvSpPr>
            <a:spLocks noGrp="1"/>
          </p:cNvSpPr>
          <p:nvPr>
            <p:ph type="body" idx="1"/>
          </p:nvPr>
        </p:nvSpPr>
        <p:spPr>
          <a:xfrm>
            <a:off x="838200" y="3652986"/>
            <a:ext cx="10515600" cy="1500187"/>
          </a:xfrm>
        </p:spPr>
        <p:txBody>
          <a:bodyPr/>
          <a:lstStyle/>
          <a:p>
            <a:r>
              <a:rPr lang="en-US" dirty="0"/>
              <a:t>Using Foursquare API we create a get request and we take a JSON which we transform to a data frame of name , latitude and longitude of the places returned in each case. </a:t>
            </a:r>
          </a:p>
        </p:txBody>
      </p:sp>
    </p:spTree>
    <p:extLst>
      <p:ext uri="{BB962C8B-B14F-4D97-AF65-F5344CB8AC3E}">
        <p14:creationId xmlns:p14="http://schemas.microsoft.com/office/powerpoint/2010/main" val="123696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E84AB6A-48D5-47BD-AA88-BCAA8AAB5748}"/>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t>Data frame of Coffee Shops</a:t>
            </a:r>
          </a:p>
        </p:txBody>
      </p:sp>
      <p:sp>
        <p:nvSpPr>
          <p:cNvPr id="12" name="Freeform 5">
            <a:extLst>
              <a:ext uri="{FF2B5EF4-FFF2-40B4-BE49-F238E27FC236}">
                <a16:creationId xmlns:a16="http://schemas.microsoft.com/office/drawing/2014/main" id="{91D0B925-2B82-4283-9A4B-26D75B37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94" name="Freeform 14">
            <a:extLst>
              <a:ext uri="{FF2B5EF4-FFF2-40B4-BE49-F238E27FC236}">
                <a16:creationId xmlns:a16="http://schemas.microsoft.com/office/drawing/2014/main" id="{9CA437C7-84DA-4869-8B01-ED2D78490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14">
            <a:extLst>
              <a:ext uri="{FF2B5EF4-FFF2-40B4-BE49-F238E27FC236}">
                <a16:creationId xmlns:a16="http://schemas.microsoft.com/office/drawing/2014/main" id="{08E49678-F167-49BE-9F7A-693F682C20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6" name="Straight Connector 15">
              <a:extLst>
                <a:ext uri="{FF2B5EF4-FFF2-40B4-BE49-F238E27FC236}">
                  <a16:creationId xmlns:a16="http://schemas.microsoft.com/office/drawing/2014/main" id="{3989AB63-E648-40F0-97A1-A5B87C1ED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6">
              <a:extLst>
                <a:ext uri="{FF2B5EF4-FFF2-40B4-BE49-F238E27FC236}">
                  <a16:creationId xmlns:a16="http://schemas.microsoft.com/office/drawing/2014/main" id="{36F692CF-7BBB-46E8-ACFF-93EFB5450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3285BC-98B3-4A2A-A616-5C357EB14D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18">
              <a:extLst>
                <a:ext uri="{FF2B5EF4-FFF2-40B4-BE49-F238E27FC236}">
                  <a16:creationId xmlns:a16="http://schemas.microsoft.com/office/drawing/2014/main" id="{366F05B3-3344-4BA6-878B-9E4383540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782A78-EE5F-4FC6-9497-EFDB57950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ED5AE6-D5B8-4FDE-AF61-AEBE1C347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4FBD67-AA20-4E2C-A0DB-A1402FE4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F097E4-BDA7-4C1C-8EBF-054455E61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F92AA45-5A4B-450D-B699-8DD0728B13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642BB7-23F8-4490-93A3-FC1493AD2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CC61F0B-A9CB-4BBB-AE84-50A8DAA5F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CF85E9-8BF1-4390-8430-93CF67C497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12D5937-83B8-44DB-92EE-F8CE396281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70DE7D-2944-4F28-94F4-DB5FF3665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75C592-D23A-4D17-A5D0-1CB0A63C2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6A99D6-C0BF-40C0-BA07-7B60B3008C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DC88DB-D650-4294-944B-43B5CAB75E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45E2EA-A847-4EF1-BFFC-BE40296C6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B920C9-FFFE-4273-B2A5-A065D24314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1355A7-015B-447B-8540-4191EAFA77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443849-1476-409B-BC52-22EE2D88F9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081A51-7D07-419B-9B62-0CCBBDC70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CD47CE7-D458-4E21-8924-2AA0E9ED1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E023FD-9F08-4439-8FF3-52EA7A9843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828C8C7-54EA-42D6-9CEE-49852B270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34EA16-F0C9-4D15-84BF-E83A81D6B0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B3FD5BE-A781-4490-AE3F-E5650DF668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A60DCE-BCDB-4F06-BAF8-4DC5591F2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8E6559-4AA5-488E-839C-44B9ABE260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F764FF6-87D9-4563-B257-0901F5C04E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52E1AD-28FF-4199-B00E-A426860CE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D0001C-A0BE-455E-B3DE-7896C92D7A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9FC06C-2C6A-47E2-B879-A0EF41237B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A8873BC-1926-4114-BE10-E14FF64B0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439012-3E51-4D74-9FF2-780C87DB02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5FC7B3-BF05-4E37-882C-2A791A494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7C567FF-44E4-4C58-959F-28D7826C3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B56B76F-8C76-4947-888A-75F5E92EF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18A492E-231C-4B89-B11A-A1CE7E1658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7E4F73-4A9F-4AA2-A6B8-3145A87A8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B2AC0D9-242E-4D92-B102-221EBD6F9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83426A-015F-4B17-9820-E6D76A383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C41F0A8-7466-4B03-9EE0-4A5D15176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6F7B8C-9482-4E23-AA7F-9411BF8375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EE1D4E2-E92F-440B-A775-9B80D9AA0F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66C2472-0C84-4CEA-A6E9-5BC5A3DB30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F2AFF3-F889-4A9E-AEC1-FA94331B41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E652F4-2AFF-4616-9615-64FC697C40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78ED91D-C9D7-49CA-8718-8E7351F7E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4F29D0E-CB4D-43FB-8EFF-447A147C14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1D77EC-50A5-4994-A389-65C7770681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CDEEE6-A2B4-45C0-B942-66306583B5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F83B12D-91B8-4D06-9DBC-0607226B5D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25594B9-1F75-4E14-AF9B-806D06683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447488-CCC0-4267-BD73-6DC2775B1A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E2176D-B76F-494D-AEE5-BC0E445D8C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D50096-36E6-4DE9-AEB8-A360216DC2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6F891C-00E0-46CF-8138-64A70AEEA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D117AD0-1882-4AD9-A765-EDB9B21C53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DFCFFB0-2E4B-4B50-9297-42B1F1D5D5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66C79DB-E90E-4192-9A64-34FA2EB5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43FC299-982A-4307-97E4-00A1BDAEB7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A76C799-63FA-4767-A0FA-E018EF6EE2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22B23C3-FCEF-4BFC-AD03-17D92E07A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F5C56D-9DBE-454E-A584-422E5FB2F8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608B5A8-9FAA-4DC0-87FC-F4D879ABE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B279D37-02D4-4925-B2DD-3765F65F7E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72009F-1FFC-4EDB-9C18-EB0F5E8B9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FA6C71-6237-4ED8-A9BE-D15AC1111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D2DD310-9B69-442B-89C0-37F7412DDA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F9FE545-059E-4996-9E84-BCE18A735D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849649-2DB2-427D-B6CB-9CFB032BF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1BAB73D-2CD4-48CF-8299-CB2B8F087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156630B-D53F-46CB-BC27-BEB8138CB5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FEC10B1-AF32-4C41-B84C-FEC99614BD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7EDD4C7-FBEF-4868-96E8-214EE6C78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79D291-029D-40DE-B44A-B52781E97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8677C5F-1BF8-4733-9E39-A570EC8F0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7F8FF3-C3B1-4723-A68E-3B2BCE8754AB}"/>
              </a:ext>
            </a:extLst>
          </p:cNvPr>
          <p:cNvPicPr>
            <a:picLocks noChangeAspect="1"/>
          </p:cNvPicPr>
          <p:nvPr/>
        </p:nvPicPr>
        <p:blipFill>
          <a:blip r:embed="rId4"/>
          <a:stretch>
            <a:fillRect/>
          </a:stretch>
        </p:blipFill>
        <p:spPr>
          <a:xfrm>
            <a:off x="6719672" y="1780640"/>
            <a:ext cx="4927977" cy="4459818"/>
          </a:xfrm>
          <a:prstGeom prst="rect">
            <a:avLst/>
          </a:prstGeom>
        </p:spPr>
      </p:pic>
    </p:spTree>
    <p:extLst>
      <p:ext uri="{BB962C8B-B14F-4D97-AF65-F5344CB8AC3E}">
        <p14:creationId xmlns:p14="http://schemas.microsoft.com/office/powerpoint/2010/main" val="3730560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6CD5DD8-9DEC-4099-8E92-7C541EAF9528}"/>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t>Data frame of Museums</a:t>
            </a:r>
          </a:p>
        </p:txBody>
      </p:sp>
      <p:sp>
        <p:nvSpPr>
          <p:cNvPr id="11" name="Freeform 5">
            <a:extLst>
              <a:ext uri="{FF2B5EF4-FFF2-40B4-BE49-F238E27FC236}">
                <a16:creationId xmlns:a16="http://schemas.microsoft.com/office/drawing/2014/main" id="{91D0B925-2B82-4283-9A4B-26D75B37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3" name="Freeform 14">
            <a:extLst>
              <a:ext uri="{FF2B5EF4-FFF2-40B4-BE49-F238E27FC236}">
                <a16:creationId xmlns:a16="http://schemas.microsoft.com/office/drawing/2014/main" id="{9CA437C7-84DA-4869-8B01-ED2D78490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8E49678-F167-49BE-9F7A-693F682C20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6" name="Straight Connector 15">
              <a:extLst>
                <a:ext uri="{FF2B5EF4-FFF2-40B4-BE49-F238E27FC236}">
                  <a16:creationId xmlns:a16="http://schemas.microsoft.com/office/drawing/2014/main" id="{3989AB63-E648-40F0-97A1-A5B87C1ED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F692CF-7BBB-46E8-ACFF-93EFB5450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3285BC-98B3-4A2A-A616-5C357EB14D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6F05B3-3344-4BA6-878B-9E4383540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782A78-EE5F-4FC6-9497-EFDB57950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ED5AE6-D5B8-4FDE-AF61-AEBE1C347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4FBD67-AA20-4E2C-A0DB-A1402FE4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F097E4-BDA7-4C1C-8EBF-054455E61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F92AA45-5A4B-450D-B699-8DD0728B13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642BB7-23F8-4490-93A3-FC1493AD2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CC61F0B-A9CB-4BBB-AE84-50A8DAA5F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CF85E9-8BF1-4390-8430-93CF67C497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12D5937-83B8-44DB-92EE-F8CE396281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70DE7D-2944-4F28-94F4-DB5FF3665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75C592-D23A-4D17-A5D0-1CB0A63C2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6A99D6-C0BF-40C0-BA07-7B60B3008C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DC88DB-D650-4294-944B-43B5CAB75E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45E2EA-A847-4EF1-BFFC-BE40296C6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B920C9-FFFE-4273-B2A5-A065D24314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1355A7-015B-447B-8540-4191EAFA77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443849-1476-409B-BC52-22EE2D88F9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081A51-7D07-419B-9B62-0CCBBDC70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CD47CE7-D458-4E21-8924-2AA0E9ED1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E023FD-9F08-4439-8FF3-52EA7A9843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828C8C7-54EA-42D6-9CEE-49852B270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34EA16-F0C9-4D15-84BF-E83A81D6B0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B3FD5BE-A781-4490-AE3F-E5650DF668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A60DCE-BCDB-4F06-BAF8-4DC5591F2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8E6559-4AA5-488E-839C-44B9ABE260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F764FF6-87D9-4563-B257-0901F5C04E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52E1AD-28FF-4199-B00E-A426860CE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D0001C-A0BE-455E-B3DE-7896C92D7A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9FC06C-2C6A-47E2-B879-A0EF41237B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A8873BC-1926-4114-BE10-E14FF64B0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439012-3E51-4D74-9FF2-780C87DB02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5FC7B3-BF05-4E37-882C-2A791A494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7C567FF-44E4-4C58-959F-28D7826C3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B56B76F-8C76-4947-888A-75F5E92EF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18A492E-231C-4B89-B11A-A1CE7E1658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7E4F73-4A9F-4AA2-A6B8-3145A87A8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B2AC0D9-242E-4D92-B102-221EBD6F9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83426A-015F-4B17-9820-E6D76A383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C41F0A8-7466-4B03-9EE0-4A5D15176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6F7B8C-9482-4E23-AA7F-9411BF8375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EE1D4E2-E92F-440B-A775-9B80D9AA0F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66C2472-0C84-4CEA-A6E9-5BC5A3DB30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F2AFF3-F889-4A9E-AEC1-FA94331B41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E652F4-2AFF-4616-9615-64FC697C40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78ED91D-C9D7-49CA-8718-8E7351F7E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4F29D0E-CB4D-43FB-8EFF-447A147C14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1D77EC-50A5-4994-A389-65C7770681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CDEEE6-A2B4-45C0-B942-66306583B5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F83B12D-91B8-4D06-9DBC-0607226B5D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25594B9-1F75-4E14-AF9B-806D06683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447488-CCC0-4267-BD73-6DC2775B1A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E2176D-B76F-494D-AEE5-BC0E445D8C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D50096-36E6-4DE9-AEB8-A360216DC2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6F891C-00E0-46CF-8138-64A70AEEA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D117AD0-1882-4AD9-A765-EDB9B21C53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DFCFFB0-2E4B-4B50-9297-42B1F1D5D5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66C79DB-E90E-4192-9A64-34FA2EB5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43FC299-982A-4307-97E4-00A1BDAEB7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A76C799-63FA-4767-A0FA-E018EF6EE2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22B23C3-FCEF-4BFC-AD03-17D92E07A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F5C56D-9DBE-454E-A584-422E5FB2F8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608B5A8-9FAA-4DC0-87FC-F4D879ABE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B279D37-02D4-4925-B2DD-3765F65F7E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72009F-1FFC-4EDB-9C18-EB0F5E8B9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FA6C71-6237-4ED8-A9BE-D15AC1111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D2DD310-9B69-442B-89C0-37F7412DDA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F9FE545-059E-4996-9E84-BCE18A735D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849649-2DB2-427D-B6CB-9CFB032BF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1BAB73D-2CD4-48CF-8299-CB2B8F087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156630B-D53F-46CB-BC27-BEB8138CB5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FEC10B1-AF32-4C41-B84C-FEC99614BD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7EDD4C7-FBEF-4868-96E8-214EE6C78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79D291-029D-40DE-B44A-B52781E97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8677C5F-1BF8-4733-9E39-A570EC8F0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230B590-0B02-4339-B92D-C8A48DFC73AA}"/>
              </a:ext>
            </a:extLst>
          </p:cNvPr>
          <p:cNvPicPr>
            <a:picLocks noChangeAspect="1"/>
          </p:cNvPicPr>
          <p:nvPr/>
        </p:nvPicPr>
        <p:blipFill>
          <a:blip r:embed="rId4"/>
          <a:stretch>
            <a:fillRect/>
          </a:stretch>
        </p:blipFill>
        <p:spPr>
          <a:xfrm>
            <a:off x="6854054" y="1672975"/>
            <a:ext cx="4690334" cy="4725777"/>
          </a:xfrm>
          <a:prstGeom prst="rect">
            <a:avLst/>
          </a:prstGeom>
        </p:spPr>
      </p:pic>
    </p:spTree>
    <p:extLst>
      <p:ext uri="{BB962C8B-B14F-4D97-AF65-F5344CB8AC3E}">
        <p14:creationId xmlns:p14="http://schemas.microsoft.com/office/powerpoint/2010/main" val="4278732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4CE32F5-FF90-4845-A1CE-606D8065A116}"/>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t>Data frame of Monuments</a:t>
            </a:r>
          </a:p>
        </p:txBody>
      </p:sp>
      <p:sp>
        <p:nvSpPr>
          <p:cNvPr id="12" name="Freeform 5">
            <a:extLst>
              <a:ext uri="{FF2B5EF4-FFF2-40B4-BE49-F238E27FC236}">
                <a16:creationId xmlns:a16="http://schemas.microsoft.com/office/drawing/2014/main" id="{91D0B925-2B82-4283-9A4B-26D75B37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4" name="Freeform 14">
            <a:extLst>
              <a:ext uri="{FF2B5EF4-FFF2-40B4-BE49-F238E27FC236}">
                <a16:creationId xmlns:a16="http://schemas.microsoft.com/office/drawing/2014/main" id="{9CA437C7-84DA-4869-8B01-ED2D78490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8E49678-F167-49BE-9F7A-693F682C20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3989AB63-E648-40F0-97A1-A5B87C1ED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F692CF-7BBB-46E8-ACFF-93EFB5450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3285BC-98B3-4A2A-A616-5C357EB14D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6F05B3-3344-4BA6-878B-9E4383540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782A78-EE5F-4FC6-9497-EFDB57950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ED5AE6-D5B8-4FDE-AF61-AEBE1C347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4FBD67-AA20-4E2C-A0DB-A1402FE4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F097E4-BDA7-4C1C-8EBF-054455E61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92AA45-5A4B-450D-B699-8DD0728B13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642BB7-23F8-4490-93A3-FC1493AD2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C61F0B-A9CB-4BBB-AE84-50A8DAA5F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CF85E9-8BF1-4390-8430-93CF67C497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12D5937-83B8-44DB-92EE-F8CE396281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70DE7D-2944-4F28-94F4-DB5FF3665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75C592-D23A-4D17-A5D0-1CB0A63C2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6A99D6-C0BF-40C0-BA07-7B60B3008C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DC88DB-D650-4294-944B-43B5CAB75E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45E2EA-A847-4EF1-BFFC-BE40296C6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B920C9-FFFE-4273-B2A5-A065D24314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E1355A7-015B-447B-8540-4191EAFA77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443849-1476-409B-BC52-22EE2D88F9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081A51-7D07-419B-9B62-0CCBBDC70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CD47CE7-D458-4E21-8924-2AA0E9ED1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CE023FD-9F08-4439-8FF3-52EA7A9843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28C8C7-54EA-42D6-9CEE-49852B270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34EA16-F0C9-4D15-84BF-E83A81D6B0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3FD5BE-A781-4490-AE3F-E5650DF668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A60DCE-BCDB-4F06-BAF8-4DC5591F2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8E6559-4AA5-488E-839C-44B9ABE260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764FF6-87D9-4563-B257-0901F5C04E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B52E1AD-28FF-4199-B00E-A426860CE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ED0001C-A0BE-455E-B3DE-7896C92D7A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19FC06C-2C6A-47E2-B879-A0EF41237B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A8873BC-1926-4114-BE10-E14FF64B0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439012-3E51-4D74-9FF2-780C87DB02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5FC7B3-BF05-4E37-882C-2A791A494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C567FF-44E4-4C58-959F-28D7826C3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B56B76F-8C76-4947-888A-75F5E92EF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8A492E-231C-4B89-B11A-A1CE7E1658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27E4F73-4A9F-4AA2-A6B8-3145A87A8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2AC0D9-242E-4D92-B102-221EBD6F9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A83426A-015F-4B17-9820-E6D76A383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41F0A8-7466-4B03-9EE0-4A5D15176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6F7B8C-9482-4E23-AA7F-9411BF8375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EE1D4E2-E92F-440B-A775-9B80D9AA0F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66C2472-0C84-4CEA-A6E9-5BC5A3DB30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F2AFF3-F889-4A9E-AEC1-FA94331B41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E652F4-2AFF-4616-9615-64FC697C40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78ED91D-C9D7-49CA-8718-8E7351F7E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4F29D0E-CB4D-43FB-8EFF-447A147C14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1D77EC-50A5-4994-A389-65C7770681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2CDEEE6-A2B4-45C0-B942-66306583B5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F83B12D-91B8-4D06-9DBC-0607226B5D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5594B9-1F75-4E14-AF9B-806D06683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E447488-CCC0-4267-BD73-6DC2775B1A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7E2176D-B76F-494D-AEE5-BC0E445D8C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D50096-36E6-4DE9-AEB8-A360216DC2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D6F891C-00E0-46CF-8138-64A70AEEA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D117AD0-1882-4AD9-A765-EDB9B21C53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DFCFFB0-2E4B-4B50-9297-42B1F1D5D5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66C79DB-E90E-4192-9A64-34FA2EB5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43FC299-982A-4307-97E4-00A1BDAEB7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A76C799-63FA-4767-A0FA-E018EF6EE2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22B23C3-FCEF-4BFC-AD03-17D92E07A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BF5C56D-9DBE-454E-A584-422E5FB2F8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608B5A8-9FAA-4DC0-87FC-F4D879ABE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B279D37-02D4-4925-B2DD-3765F65F7E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72009F-1FFC-4EDB-9C18-EB0F5E8B9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1FA6C71-6237-4ED8-A9BE-D15AC1111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2DD310-9B69-442B-89C0-37F7412DDA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9FE545-059E-4996-9E84-BCE18A735D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6849649-2DB2-427D-B6CB-9CFB032BF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1BAB73D-2CD4-48CF-8299-CB2B8F087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156630B-D53F-46CB-BC27-BEB8138CB5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FEC10B1-AF32-4C41-B84C-FEC99614BD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7EDD4C7-FBEF-4868-96E8-214EE6C78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E79D291-029D-40DE-B44A-B52781E97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677C5F-1BF8-4733-9E39-A570EC8F0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1B272E0-1F95-4A9F-ACF6-E937AF7F1150}"/>
              </a:ext>
            </a:extLst>
          </p:cNvPr>
          <p:cNvPicPr>
            <a:picLocks noChangeAspect="1"/>
          </p:cNvPicPr>
          <p:nvPr/>
        </p:nvPicPr>
        <p:blipFill>
          <a:blip r:embed="rId4"/>
          <a:stretch>
            <a:fillRect/>
          </a:stretch>
        </p:blipFill>
        <p:spPr>
          <a:xfrm>
            <a:off x="6519857" y="2103046"/>
            <a:ext cx="5418459" cy="3847106"/>
          </a:xfrm>
          <a:prstGeom prst="rect">
            <a:avLst/>
          </a:prstGeom>
        </p:spPr>
      </p:pic>
    </p:spTree>
    <p:extLst>
      <p:ext uri="{BB962C8B-B14F-4D97-AF65-F5344CB8AC3E}">
        <p14:creationId xmlns:p14="http://schemas.microsoft.com/office/powerpoint/2010/main" val="2263920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40</TotalTime>
  <Words>351</Words>
  <Application>Microsoft Office PowerPoint</Application>
  <PresentationFormat>Widescreen</PresentationFormat>
  <Paragraphs>37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Helvetica Neue</vt:lpstr>
      <vt:lpstr>inherit</vt:lpstr>
      <vt:lpstr>Celestial</vt:lpstr>
      <vt:lpstr>The Battle of Neighborhoods</vt:lpstr>
      <vt:lpstr>PowerPoint Presentation</vt:lpstr>
      <vt:lpstr>PowerPoint Presentation</vt:lpstr>
      <vt:lpstr>The data frame of postal codes and latitude, longitude of neighborhoods</vt:lpstr>
      <vt:lpstr>The map of Neighborhoods (using Folium)</vt:lpstr>
      <vt:lpstr>Data frames by Foursquare API</vt:lpstr>
      <vt:lpstr>Data frame of Coffee Shops</vt:lpstr>
      <vt:lpstr>Data frame of Museums</vt:lpstr>
      <vt:lpstr>Data frame of Monuments</vt:lpstr>
      <vt:lpstr>Data frame of Restaurants</vt:lpstr>
      <vt:lpstr>Data set of Bars</vt:lpstr>
      <vt:lpstr>Data frame of Shopping Center</vt:lpstr>
      <vt:lpstr>Data frame of Theaters</vt:lpstr>
      <vt:lpstr>Now, using Folium, we will present the different categories of venues in the map of Toronto. We will use different colors for each category for better understanding.</vt:lpstr>
      <vt:lpstr>PowerPoint Presentation</vt:lpstr>
      <vt:lpstr>Map analysis:</vt:lpstr>
      <vt:lpstr>Zooming in…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Stella Lazaridou</dc:creator>
  <cp:lastModifiedBy>Stella Lazaridou</cp:lastModifiedBy>
  <cp:revision>1</cp:revision>
  <dcterms:created xsi:type="dcterms:W3CDTF">2021-02-09T16:29:00Z</dcterms:created>
  <dcterms:modified xsi:type="dcterms:W3CDTF">2021-02-09T17:09:02Z</dcterms:modified>
</cp:coreProperties>
</file>